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11"/>
  </p:notesMasterIdLst>
  <p:sldIdLst>
    <p:sldId id="256" r:id="rId2"/>
    <p:sldId id="262" r:id="rId3"/>
    <p:sldId id="264" r:id="rId4"/>
    <p:sldId id="259" r:id="rId5"/>
    <p:sldId id="258" r:id="rId6"/>
    <p:sldId id="257" r:id="rId7"/>
    <p:sldId id="260" r:id="rId8"/>
    <p:sldId id="261" r:id="rId9"/>
    <p:sldId id="263"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419"/>
    <p:restoredTop sz="94679"/>
  </p:normalViewPr>
  <p:slideViewPr>
    <p:cSldViewPr snapToGrid="0" snapToObjects="1">
      <p:cViewPr varScale="1">
        <p:scale>
          <a:sx n="114" d="100"/>
          <a:sy n="114" d="100"/>
        </p:scale>
        <p:origin x="184"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1A01A8-8996-4240-93A5-61F86A3967FC}" type="datetimeFigureOut">
              <a:rPr lang="en-US" smtClean="0"/>
              <a:t>1/21/22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0A3A838-373B-AE47-9F63-58DF5E3F6F4D}" type="slidenum">
              <a:rPr lang="en-US" smtClean="0"/>
              <a:t>‹#›</a:t>
            </a:fld>
            <a:endParaRPr lang="en-US"/>
          </a:p>
        </p:txBody>
      </p:sp>
    </p:spTree>
    <p:extLst>
      <p:ext uri="{BB962C8B-B14F-4D97-AF65-F5344CB8AC3E}">
        <p14:creationId xmlns:p14="http://schemas.microsoft.com/office/powerpoint/2010/main" val="27222654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0A3A838-373B-AE47-9F63-58DF5E3F6F4D}" type="slidenum">
              <a:rPr lang="en-US" smtClean="0"/>
              <a:t>6</a:t>
            </a:fld>
            <a:endParaRPr lang="en-US"/>
          </a:p>
        </p:txBody>
      </p:sp>
    </p:spTree>
    <p:extLst>
      <p:ext uri="{BB962C8B-B14F-4D97-AF65-F5344CB8AC3E}">
        <p14:creationId xmlns:p14="http://schemas.microsoft.com/office/powerpoint/2010/main" val="1487907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B608A12-889A-E048-8831-C6FBEC41B79B}" type="datetimeFigureOut">
              <a:rPr lang="en-US" smtClean="0"/>
              <a:t>1/21/22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2922204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608A12-889A-E048-8831-C6FBEC41B79B}" type="datetimeFigureOut">
              <a:rPr lang="en-US" smtClean="0"/>
              <a:t>1/21/22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24954655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B608A12-889A-E048-8831-C6FBEC41B79B}" type="datetimeFigureOut">
              <a:rPr lang="en-US" smtClean="0"/>
              <a:t>1/21/22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1237493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B608A12-889A-E048-8831-C6FBEC41B79B}" type="datetimeFigureOut">
              <a:rPr lang="en-US" smtClean="0"/>
              <a:t>1/21/22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38492381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B608A12-889A-E048-8831-C6FBEC41B79B}" type="datetimeFigureOut">
              <a:rPr lang="en-US" smtClean="0"/>
              <a:t>1/21/22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1828734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EB608A12-889A-E048-8831-C6FBEC41B79B}" type="datetimeFigureOut">
              <a:rPr lang="en-US" smtClean="0"/>
              <a:t>1/21/22</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24659842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EB608A12-889A-E048-8831-C6FBEC41B79B}" type="datetimeFigureOut">
              <a:rPr lang="en-US" smtClean="0"/>
              <a:t>1/21/22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AE52B08-8D0B-A547-AFA2-6AD57BFDBD9E}"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273668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B608A12-889A-E048-8831-C6FBEC41B79B}" type="datetimeFigureOut">
              <a:rPr lang="en-US" smtClean="0"/>
              <a:t>1/21/22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4293643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B608A12-889A-E048-8831-C6FBEC41B79B}" type="datetimeFigureOut">
              <a:rPr lang="en-US" smtClean="0"/>
              <a:t>1/21/22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374776726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6096000" y="0"/>
            <a:ext cx="6096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EB608A12-889A-E048-8831-C6FBEC41B79B}" type="datetimeFigureOut">
              <a:rPr lang="en-US" smtClean="0"/>
              <a:t>1/21/22</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a:p>
        </p:txBody>
      </p:sp>
      <p:sp>
        <p:nvSpPr>
          <p:cNvPr id="11" name="Slide Number Placeholder 10"/>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670697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85000"/>
            </a:schemeClr>
          </a:solidFill>
        </p:spPr>
        <p:txBody>
          <a:bodyPr anchor="t"/>
          <a:lstStyle>
            <a:lvl1pPr marL="0" indent="0">
              <a:buNone/>
              <a:defRPr sz="3200">
                <a:solidFill>
                  <a:schemeClr val="bg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chemeClr val="tx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EB608A12-889A-E048-8831-C6FBEC41B79B}" type="datetimeFigureOut">
              <a:rPr lang="en-US" smtClean="0"/>
              <a:t>1/21/22</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chemeClr val="tx1">
                    <a:alpha val="70000"/>
                  </a:schemeClr>
                </a:solidFill>
              </a:defRPr>
            </a:lvl1pPr>
          </a:lstStyle>
          <a:p>
            <a:endParaRPr lang="en-US"/>
          </a:p>
        </p:txBody>
      </p:sp>
      <p:sp>
        <p:nvSpPr>
          <p:cNvPr id="10" name="Slide Number Placeholder 9"/>
          <p:cNvSpPr>
            <a:spLocks noGrp="1"/>
          </p:cNvSpPr>
          <p:nvPr>
            <p:ph type="sldNum" sz="quarter" idx="12"/>
          </p:nvPr>
        </p:nvSpPr>
        <p:spPr/>
        <p:txBody>
          <a:bodyPr/>
          <a:lstStyle/>
          <a:p>
            <a:fld id="{0AE52B08-8D0B-A547-AFA2-6AD57BFDBD9E}" type="slidenum">
              <a:rPr lang="en-US" smtClean="0"/>
              <a:t>‹#›</a:t>
            </a:fld>
            <a:endParaRPr lang="en-US"/>
          </a:p>
        </p:txBody>
      </p:sp>
    </p:spTree>
    <p:extLst>
      <p:ext uri="{BB962C8B-B14F-4D97-AF65-F5344CB8AC3E}">
        <p14:creationId xmlns:p14="http://schemas.microsoft.com/office/powerpoint/2010/main" val="3537757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EB608A12-889A-E048-8831-C6FBEC41B79B}" type="datetimeFigureOut">
              <a:rPr lang="en-US" smtClean="0"/>
              <a:t>1/21/22</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0AE52B08-8D0B-A547-AFA2-6AD57BFDBD9E}" type="slidenum">
              <a:rPr lang="en-US" smtClean="0"/>
              <a:t>‹#›</a:t>
            </a:fld>
            <a:endParaRPr lang="en-US"/>
          </a:p>
        </p:txBody>
      </p:sp>
    </p:spTree>
    <p:extLst>
      <p:ext uri="{BB962C8B-B14F-4D97-AF65-F5344CB8AC3E}">
        <p14:creationId xmlns:p14="http://schemas.microsoft.com/office/powerpoint/2010/main" val="335017747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D1F523-9B0D-6F41-8BAC-3797A68FE939}"/>
              </a:ext>
            </a:extLst>
          </p:cNvPr>
          <p:cNvSpPr>
            <a:spLocks noGrp="1"/>
          </p:cNvSpPr>
          <p:nvPr>
            <p:ph type="ctrTitle"/>
          </p:nvPr>
        </p:nvSpPr>
        <p:spPr>
          <a:xfrm>
            <a:off x="0" y="0"/>
            <a:ext cx="12192000" cy="1645920"/>
          </a:xfrm>
        </p:spPr>
        <p:txBody>
          <a:bodyPr>
            <a:normAutofit/>
          </a:bodyPr>
          <a:lstStyle/>
          <a:p>
            <a:r>
              <a:rPr lang="en-US" sz="3200" dirty="0" err="1"/>
              <a:t>Rockbuster</a:t>
            </a:r>
            <a:r>
              <a:rPr lang="en-US" sz="3200" dirty="0"/>
              <a:t> stealth LLC </a:t>
            </a:r>
            <a:br>
              <a:rPr lang="en-US" sz="3200" dirty="0"/>
            </a:br>
            <a:r>
              <a:rPr lang="en-US" sz="3200" dirty="0"/>
              <a:t>Sales Analysis Feb. 2007 – May 2007</a:t>
            </a:r>
          </a:p>
        </p:txBody>
      </p:sp>
      <p:sp>
        <p:nvSpPr>
          <p:cNvPr id="3" name="Subtitle 2">
            <a:extLst>
              <a:ext uri="{FF2B5EF4-FFF2-40B4-BE49-F238E27FC236}">
                <a16:creationId xmlns:a16="http://schemas.microsoft.com/office/drawing/2014/main" id="{FF8B075B-2138-5B4C-B2F6-8FCFBE3714ED}"/>
              </a:ext>
            </a:extLst>
          </p:cNvPr>
          <p:cNvSpPr>
            <a:spLocks noGrp="1"/>
          </p:cNvSpPr>
          <p:nvPr>
            <p:ph type="subTitle" idx="1"/>
          </p:nvPr>
        </p:nvSpPr>
        <p:spPr>
          <a:xfrm>
            <a:off x="4399722" y="3749957"/>
            <a:ext cx="6801612" cy="1239894"/>
          </a:xfrm>
        </p:spPr>
        <p:txBody>
          <a:bodyPr/>
          <a:lstStyle/>
          <a:p>
            <a:pPr algn="l"/>
            <a:r>
              <a:rPr lang="en-US" dirty="0"/>
              <a:t>Presented by Matthew Abrams</a:t>
            </a:r>
          </a:p>
        </p:txBody>
      </p:sp>
      <p:sp>
        <p:nvSpPr>
          <p:cNvPr id="4" name="TextBox 3">
            <a:extLst>
              <a:ext uri="{FF2B5EF4-FFF2-40B4-BE49-F238E27FC236}">
                <a16:creationId xmlns:a16="http://schemas.microsoft.com/office/drawing/2014/main" id="{9A662824-4F48-3D4A-8E6D-E673F05476BD}"/>
              </a:ext>
            </a:extLst>
          </p:cNvPr>
          <p:cNvSpPr txBox="1"/>
          <p:nvPr/>
        </p:nvSpPr>
        <p:spPr>
          <a:xfrm>
            <a:off x="3869635" y="2544417"/>
            <a:ext cx="184731" cy="369332"/>
          </a:xfrm>
          <a:prstGeom prst="rect">
            <a:avLst/>
          </a:prstGeom>
          <a:noFill/>
        </p:spPr>
        <p:txBody>
          <a:bodyPr wrap="none" rtlCol="0">
            <a:spAutoFit/>
          </a:bodyPr>
          <a:lstStyle/>
          <a:p>
            <a:endParaRPr lang="en-US" dirty="0"/>
          </a:p>
        </p:txBody>
      </p:sp>
      <p:pic>
        <p:nvPicPr>
          <p:cNvPr id="1034" name="Picture 10" descr="Transparent Movie Theater Clipart Black And White - Movie Camera Icon Png,  Png Download - kindpng">
            <a:extLst>
              <a:ext uri="{FF2B5EF4-FFF2-40B4-BE49-F238E27FC236}">
                <a16:creationId xmlns:a16="http://schemas.microsoft.com/office/drawing/2014/main" id="{00B76FF2-D1EC-9744-8C64-4C6561F1A8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92216"/>
            <a:ext cx="2291758" cy="2806234"/>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Buttery Movie Theater Popcorn Recipe | Wholefully">
            <a:extLst>
              <a:ext uri="{FF2B5EF4-FFF2-40B4-BE49-F238E27FC236}">
                <a16:creationId xmlns:a16="http://schemas.microsoft.com/office/drawing/2014/main" id="{47CA7CCF-5307-0341-9234-BF51FE0A88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44000" y="1669112"/>
            <a:ext cx="3048000" cy="22860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Movie clipart black and white - Clipartix">
            <a:extLst>
              <a:ext uri="{FF2B5EF4-FFF2-40B4-BE49-F238E27FC236}">
                <a16:creationId xmlns:a16="http://schemas.microsoft.com/office/drawing/2014/main" id="{AB115DC0-6362-6641-ABE0-00D407E044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4498450"/>
            <a:ext cx="2291758" cy="2393779"/>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descr="Movie film clipart icon stock illustration. Illustration of movie - 88290522">
            <a:extLst>
              <a:ext uri="{FF2B5EF4-FFF2-40B4-BE49-F238E27FC236}">
                <a16:creationId xmlns:a16="http://schemas.microsoft.com/office/drawing/2014/main" id="{77B71443-2AD0-D141-A3AD-A0CF2E7157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144000" y="3955112"/>
            <a:ext cx="3048000" cy="304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23784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9E92E0-BE19-C24A-B3EA-BCBD352180E1}"/>
              </a:ext>
            </a:extLst>
          </p:cNvPr>
          <p:cNvSpPr>
            <a:spLocks noGrp="1"/>
          </p:cNvSpPr>
          <p:nvPr>
            <p:ph type="title"/>
          </p:nvPr>
        </p:nvSpPr>
        <p:spPr>
          <a:xfrm>
            <a:off x="0" y="0"/>
            <a:ext cx="12191998" cy="1188720"/>
          </a:xfrm>
        </p:spPr>
        <p:txBody>
          <a:bodyPr>
            <a:normAutofit/>
          </a:bodyPr>
          <a:lstStyle/>
          <a:p>
            <a:r>
              <a:rPr lang="en-US" sz="2400" dirty="0"/>
              <a:t>Project Overview</a:t>
            </a:r>
          </a:p>
        </p:txBody>
      </p:sp>
      <p:sp>
        <p:nvSpPr>
          <p:cNvPr id="3" name="Content Placeholder 2">
            <a:extLst>
              <a:ext uri="{FF2B5EF4-FFF2-40B4-BE49-F238E27FC236}">
                <a16:creationId xmlns:a16="http://schemas.microsoft.com/office/drawing/2014/main" id="{79747CB2-9B2A-FE42-94D1-A0DBD6BF2D8D}"/>
              </a:ext>
            </a:extLst>
          </p:cNvPr>
          <p:cNvSpPr>
            <a:spLocks noGrp="1"/>
          </p:cNvSpPr>
          <p:nvPr>
            <p:ph idx="1"/>
          </p:nvPr>
        </p:nvSpPr>
        <p:spPr>
          <a:xfrm>
            <a:off x="172278" y="1507634"/>
            <a:ext cx="12019720" cy="4694383"/>
          </a:xfrm>
        </p:spPr>
        <p:txBody>
          <a:bodyPr>
            <a:normAutofit/>
          </a:bodyPr>
          <a:lstStyle/>
          <a:p>
            <a:pPr marL="0" indent="0">
              <a:buNone/>
            </a:pPr>
            <a:r>
              <a:rPr lang="en-US" sz="2000" b="1" u="sng" dirty="0"/>
              <a:t>Motivation</a:t>
            </a:r>
            <a:r>
              <a:rPr lang="en-US" sz="2000" b="1" dirty="0"/>
              <a:t> </a:t>
            </a:r>
          </a:p>
          <a:p>
            <a:pPr marL="0" indent="0">
              <a:buNone/>
            </a:pPr>
            <a:r>
              <a:rPr lang="en-US" sz="2000" dirty="0" err="1"/>
              <a:t>Rockbuster</a:t>
            </a:r>
            <a:r>
              <a:rPr lang="en-US" sz="2000" dirty="0"/>
              <a:t> Stealth LLC is facing stiff competition from streaming services such as Netflix and Amazon Prime.       To keep up with competition, the company management team plans to use its existing movie licenses to launch an online video rental service. </a:t>
            </a:r>
          </a:p>
          <a:p>
            <a:pPr marL="0" indent="0">
              <a:buNone/>
            </a:pPr>
            <a:endParaRPr lang="en-US" sz="2000" dirty="0"/>
          </a:p>
          <a:p>
            <a:pPr marL="0" indent="0">
              <a:buNone/>
            </a:pPr>
            <a:r>
              <a:rPr lang="en-US" sz="2000" b="1" u="sng" dirty="0"/>
              <a:t>Objective</a:t>
            </a:r>
            <a:r>
              <a:rPr lang="en-US" sz="2000" b="1" dirty="0"/>
              <a:t> </a:t>
            </a:r>
          </a:p>
          <a:p>
            <a:pPr marL="0" indent="0">
              <a:buNone/>
            </a:pPr>
            <a:r>
              <a:rPr lang="en-US" sz="2000" dirty="0"/>
              <a:t>Develop a launch strategy for the new online video service. </a:t>
            </a:r>
          </a:p>
          <a:p>
            <a:pPr marL="0" indent="0">
              <a:buNone/>
            </a:pPr>
            <a:endParaRPr lang="en-US" sz="2000" dirty="0"/>
          </a:p>
          <a:p>
            <a:pPr marL="0" indent="0">
              <a:buNone/>
            </a:pPr>
            <a:r>
              <a:rPr lang="en-US" sz="2000" b="1" u="sng" dirty="0"/>
              <a:t>Scope</a:t>
            </a:r>
          </a:p>
          <a:p>
            <a:pPr marL="0" indent="0">
              <a:buNone/>
            </a:pPr>
            <a:r>
              <a:rPr lang="en-US" sz="2000" dirty="0" err="1"/>
              <a:t>Rockbuster</a:t>
            </a:r>
            <a:r>
              <a:rPr lang="en-US" sz="2000" dirty="0"/>
              <a:t> Stealth LLC is a movie rental company that used to have stores around the world.</a:t>
            </a:r>
          </a:p>
        </p:txBody>
      </p:sp>
    </p:spTree>
    <p:extLst>
      <p:ext uri="{BB962C8B-B14F-4D97-AF65-F5344CB8AC3E}">
        <p14:creationId xmlns:p14="http://schemas.microsoft.com/office/powerpoint/2010/main" val="2230260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92C5D-7EC5-B842-9E7A-3EA6AED50C78}"/>
              </a:ext>
            </a:extLst>
          </p:cNvPr>
          <p:cNvSpPr>
            <a:spLocks noGrp="1"/>
          </p:cNvSpPr>
          <p:nvPr>
            <p:ph type="title"/>
          </p:nvPr>
        </p:nvSpPr>
        <p:spPr>
          <a:xfrm>
            <a:off x="0" y="0"/>
            <a:ext cx="12192000" cy="1188720"/>
          </a:xfrm>
        </p:spPr>
        <p:txBody>
          <a:bodyPr>
            <a:normAutofit/>
          </a:bodyPr>
          <a:lstStyle/>
          <a:p>
            <a:r>
              <a:rPr lang="en-US" sz="2400" dirty="0"/>
              <a:t>Average Rental duration for all videos</a:t>
            </a:r>
          </a:p>
        </p:txBody>
      </p:sp>
      <p:pic>
        <p:nvPicPr>
          <p:cNvPr id="9" name="Content Placeholder 8" descr="Table&#10;&#10;Description automatically generated">
            <a:extLst>
              <a:ext uri="{FF2B5EF4-FFF2-40B4-BE49-F238E27FC236}">
                <a16:creationId xmlns:a16="http://schemas.microsoft.com/office/drawing/2014/main" id="{8359C845-8EC4-9546-8CF5-5FB859206DF5}"/>
              </a:ext>
            </a:extLst>
          </p:cNvPr>
          <p:cNvPicPr>
            <a:picLocks noGrp="1" noChangeAspect="1"/>
          </p:cNvPicPr>
          <p:nvPr>
            <p:ph idx="1"/>
          </p:nvPr>
        </p:nvPicPr>
        <p:blipFill>
          <a:blip r:embed="rId2"/>
          <a:stretch>
            <a:fillRect/>
          </a:stretch>
        </p:blipFill>
        <p:spPr>
          <a:xfrm>
            <a:off x="92767" y="2822714"/>
            <a:ext cx="8888918" cy="4035286"/>
          </a:xfrm>
        </p:spPr>
      </p:pic>
      <p:sp>
        <p:nvSpPr>
          <p:cNvPr id="11" name="TextBox 10">
            <a:extLst>
              <a:ext uri="{FF2B5EF4-FFF2-40B4-BE49-F238E27FC236}">
                <a16:creationId xmlns:a16="http://schemas.microsoft.com/office/drawing/2014/main" id="{35ED3409-4099-464B-A320-1F15AD8357C0}"/>
              </a:ext>
            </a:extLst>
          </p:cNvPr>
          <p:cNvSpPr txBox="1"/>
          <p:nvPr/>
        </p:nvSpPr>
        <p:spPr>
          <a:xfrm>
            <a:off x="92767" y="1855305"/>
            <a:ext cx="11966712" cy="830997"/>
          </a:xfrm>
          <a:prstGeom prst="rect">
            <a:avLst/>
          </a:prstGeom>
          <a:noFill/>
        </p:spPr>
        <p:txBody>
          <a:bodyPr wrap="square" rtlCol="0">
            <a:spAutoFit/>
          </a:bodyPr>
          <a:lstStyle/>
          <a:p>
            <a:r>
              <a:rPr lang="en-US" sz="2400" dirty="0"/>
              <a:t>Between February 2007 and May 2007,  people worldwide have rented each movie from </a:t>
            </a:r>
            <a:r>
              <a:rPr lang="en-US" sz="2400" dirty="0" err="1"/>
              <a:t>Rockbuster</a:t>
            </a:r>
            <a:r>
              <a:rPr lang="en-US" sz="2400" dirty="0"/>
              <a:t> 4 to 6 days on average. </a:t>
            </a:r>
          </a:p>
        </p:txBody>
      </p:sp>
    </p:spTree>
    <p:extLst>
      <p:ext uri="{BB962C8B-B14F-4D97-AF65-F5344CB8AC3E}">
        <p14:creationId xmlns:p14="http://schemas.microsoft.com/office/powerpoint/2010/main" val="5391653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5DDF2EF5-C61B-1543-B159-6578CD4FCAE0}"/>
              </a:ext>
            </a:extLst>
          </p:cNvPr>
          <p:cNvSpPr txBox="1"/>
          <p:nvPr/>
        </p:nvSpPr>
        <p:spPr>
          <a:xfrm>
            <a:off x="8772938" y="1327787"/>
            <a:ext cx="3233531" cy="2862322"/>
          </a:xfrm>
          <a:prstGeom prst="rect">
            <a:avLst/>
          </a:prstGeom>
          <a:noFill/>
        </p:spPr>
        <p:txBody>
          <a:bodyPr wrap="square" rtlCol="0">
            <a:spAutoFit/>
          </a:bodyPr>
          <a:lstStyle/>
          <a:p>
            <a:pPr marL="285750" indent="-285750">
              <a:buFont typeface="Arial" panose="020B0604020202020204" pitchFamily="34" charset="0"/>
              <a:buChar char="•"/>
            </a:pPr>
            <a:r>
              <a:rPr lang="en-US" dirty="0" err="1"/>
              <a:t>Rockbuster</a:t>
            </a:r>
            <a:r>
              <a:rPr lang="en-US" dirty="0"/>
              <a:t> makes the most revenue worldwide from genres like Sports, Sci-Fi,  Animation, Drama, and Comedy.</a:t>
            </a:r>
          </a:p>
          <a:p>
            <a:endParaRPr lang="en-US" dirty="0"/>
          </a:p>
          <a:p>
            <a:pPr marL="285750" indent="-285750">
              <a:buFont typeface="Arial" panose="020B0604020202020204" pitchFamily="34" charset="0"/>
              <a:buChar char="•"/>
            </a:pPr>
            <a:r>
              <a:rPr lang="en-US" dirty="0" err="1"/>
              <a:t>Rockbuster</a:t>
            </a:r>
            <a:r>
              <a:rPr lang="en-US" dirty="0"/>
              <a:t> makes the least revenue worldwide from genres like Horror, Classics, Travel, Music, and Thriller.</a:t>
            </a:r>
          </a:p>
        </p:txBody>
      </p:sp>
      <p:sp>
        <p:nvSpPr>
          <p:cNvPr id="11" name="Title 1">
            <a:extLst>
              <a:ext uri="{FF2B5EF4-FFF2-40B4-BE49-F238E27FC236}">
                <a16:creationId xmlns:a16="http://schemas.microsoft.com/office/drawing/2014/main" id="{1385BB71-A45F-1249-84D3-9FA2B15605C1}"/>
              </a:ext>
            </a:extLst>
          </p:cNvPr>
          <p:cNvSpPr>
            <a:spLocks noGrp="1"/>
          </p:cNvSpPr>
          <p:nvPr>
            <p:ph type="title"/>
          </p:nvPr>
        </p:nvSpPr>
        <p:spPr>
          <a:xfrm>
            <a:off x="0" y="2224"/>
            <a:ext cx="12192000" cy="1325563"/>
          </a:xfrm>
        </p:spPr>
        <p:txBody>
          <a:bodyPr>
            <a:normAutofit/>
          </a:bodyPr>
          <a:lstStyle/>
          <a:p>
            <a:r>
              <a:rPr lang="en-US" sz="2400" dirty="0"/>
              <a:t>What Genres contributed the most/least to revenue gain?</a:t>
            </a:r>
          </a:p>
        </p:txBody>
      </p:sp>
      <p:pic>
        <p:nvPicPr>
          <p:cNvPr id="13" name="Picture 12" descr="Chart&#10;&#10;Description automatically generated with medium confidence">
            <a:extLst>
              <a:ext uri="{FF2B5EF4-FFF2-40B4-BE49-F238E27FC236}">
                <a16:creationId xmlns:a16="http://schemas.microsoft.com/office/drawing/2014/main" id="{7C9E0526-B97F-F742-BE48-CD2A70A9D9CB}"/>
              </a:ext>
            </a:extLst>
          </p:cNvPr>
          <p:cNvPicPr>
            <a:picLocks noChangeAspect="1"/>
          </p:cNvPicPr>
          <p:nvPr/>
        </p:nvPicPr>
        <p:blipFill>
          <a:blip r:embed="rId2"/>
          <a:stretch>
            <a:fillRect/>
          </a:stretch>
        </p:blipFill>
        <p:spPr>
          <a:xfrm>
            <a:off x="0" y="1327787"/>
            <a:ext cx="8772938" cy="5527989"/>
          </a:xfrm>
          <a:prstGeom prst="rect">
            <a:avLst/>
          </a:prstGeom>
        </p:spPr>
      </p:pic>
    </p:spTree>
    <p:extLst>
      <p:ext uri="{BB962C8B-B14F-4D97-AF65-F5344CB8AC3E}">
        <p14:creationId xmlns:p14="http://schemas.microsoft.com/office/powerpoint/2010/main" val="3071332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C67D9-3C49-8242-91BA-6A7AD21462F4}"/>
              </a:ext>
            </a:extLst>
          </p:cNvPr>
          <p:cNvSpPr>
            <a:spLocks noGrp="1"/>
          </p:cNvSpPr>
          <p:nvPr>
            <p:ph type="title"/>
          </p:nvPr>
        </p:nvSpPr>
        <p:spPr>
          <a:xfrm>
            <a:off x="0" y="2224"/>
            <a:ext cx="12192000" cy="1325563"/>
          </a:xfrm>
        </p:spPr>
        <p:txBody>
          <a:bodyPr>
            <a:normAutofit/>
          </a:bodyPr>
          <a:lstStyle/>
          <a:p>
            <a:r>
              <a:rPr lang="en-US" sz="2400" dirty="0"/>
              <a:t>Do Sales figures vary between geographic regions?</a:t>
            </a:r>
          </a:p>
        </p:txBody>
      </p:sp>
      <p:sp>
        <p:nvSpPr>
          <p:cNvPr id="14" name="TextBox 13">
            <a:extLst>
              <a:ext uri="{FF2B5EF4-FFF2-40B4-BE49-F238E27FC236}">
                <a16:creationId xmlns:a16="http://schemas.microsoft.com/office/drawing/2014/main" id="{0AAEE6D2-E62B-234A-8C0E-B0D33E1C3459}"/>
              </a:ext>
            </a:extLst>
          </p:cNvPr>
          <p:cNvSpPr txBox="1"/>
          <p:nvPr/>
        </p:nvSpPr>
        <p:spPr>
          <a:xfrm>
            <a:off x="1" y="1444487"/>
            <a:ext cx="3286538" cy="4247317"/>
          </a:xfrm>
          <a:prstGeom prst="rect">
            <a:avLst/>
          </a:prstGeom>
          <a:noFill/>
        </p:spPr>
        <p:txBody>
          <a:bodyPr wrap="square" rtlCol="0">
            <a:spAutoFit/>
          </a:bodyPr>
          <a:lstStyle/>
          <a:p>
            <a:pPr marL="285750" indent="-285750">
              <a:buFont typeface="Arial" panose="020B0604020202020204" pitchFamily="34" charset="0"/>
              <a:buChar char="•"/>
            </a:pPr>
            <a:r>
              <a:rPr lang="en-US" dirty="0"/>
              <a:t>The visualization on the left shows the total revenue in films rented from </a:t>
            </a:r>
            <a:r>
              <a:rPr lang="en-US" dirty="0" err="1"/>
              <a:t>Rockbuster</a:t>
            </a:r>
            <a:r>
              <a:rPr lang="en-US" dirty="0"/>
              <a:t> by country.</a:t>
            </a:r>
          </a:p>
          <a:p>
            <a:endParaRPr lang="en-US" dirty="0"/>
          </a:p>
          <a:p>
            <a:pPr marL="285750" indent="-285750">
              <a:buFont typeface="Arial" panose="020B0604020202020204" pitchFamily="34" charset="0"/>
              <a:buChar char="•"/>
            </a:pPr>
            <a:r>
              <a:rPr lang="en-US" dirty="0"/>
              <a:t>The visualization on the right show the total revenue in films rented from </a:t>
            </a:r>
            <a:r>
              <a:rPr lang="en-US" dirty="0" err="1"/>
              <a:t>Rockbuster</a:t>
            </a:r>
            <a:r>
              <a:rPr lang="en-US" dirty="0"/>
              <a:t> by city. </a:t>
            </a:r>
          </a:p>
          <a:p>
            <a:endParaRPr lang="en-US" dirty="0"/>
          </a:p>
          <a:p>
            <a:pPr marL="285750" indent="-285750">
              <a:buFont typeface="Arial" panose="020B0604020202020204" pitchFamily="34" charset="0"/>
              <a:buChar char="•"/>
            </a:pPr>
            <a:r>
              <a:rPr lang="en-US" dirty="0" err="1"/>
              <a:t>Rockbuster</a:t>
            </a:r>
            <a:r>
              <a:rPr lang="en-US" dirty="0"/>
              <a:t> received the highest revenue from India due to having the greatest number of customers living there.</a:t>
            </a:r>
          </a:p>
        </p:txBody>
      </p:sp>
      <p:pic>
        <p:nvPicPr>
          <p:cNvPr id="22" name="Content Placeholder 21" descr="Map&#10;&#10;Description automatically generated">
            <a:extLst>
              <a:ext uri="{FF2B5EF4-FFF2-40B4-BE49-F238E27FC236}">
                <a16:creationId xmlns:a16="http://schemas.microsoft.com/office/drawing/2014/main" id="{EBA11948-6EE8-B045-93F5-1D0D95038FAB}"/>
              </a:ext>
            </a:extLst>
          </p:cNvPr>
          <p:cNvPicPr>
            <a:picLocks noGrp="1" noChangeAspect="1"/>
          </p:cNvPicPr>
          <p:nvPr>
            <p:ph idx="1"/>
          </p:nvPr>
        </p:nvPicPr>
        <p:blipFill>
          <a:blip r:embed="rId2"/>
          <a:stretch>
            <a:fillRect/>
          </a:stretch>
        </p:blipFill>
        <p:spPr>
          <a:xfrm>
            <a:off x="3286539" y="1327787"/>
            <a:ext cx="8905462" cy="5527990"/>
          </a:xfrm>
        </p:spPr>
      </p:pic>
    </p:spTree>
    <p:extLst>
      <p:ext uri="{BB962C8B-B14F-4D97-AF65-F5344CB8AC3E}">
        <p14:creationId xmlns:p14="http://schemas.microsoft.com/office/powerpoint/2010/main" val="1403888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Content Placeholder 22" descr="Chart, bar chart&#10;&#10;Description automatically generated">
            <a:extLst>
              <a:ext uri="{FF2B5EF4-FFF2-40B4-BE49-F238E27FC236}">
                <a16:creationId xmlns:a16="http://schemas.microsoft.com/office/drawing/2014/main" id="{5B8ADA7E-5C5C-4945-BC78-63F7CC4FEA8B}"/>
              </a:ext>
            </a:extLst>
          </p:cNvPr>
          <p:cNvPicPr>
            <a:picLocks noGrp="1" noChangeAspect="1"/>
          </p:cNvPicPr>
          <p:nvPr>
            <p:ph idx="1"/>
          </p:nvPr>
        </p:nvPicPr>
        <p:blipFill>
          <a:blip r:embed="rId3"/>
          <a:stretch>
            <a:fillRect/>
          </a:stretch>
        </p:blipFill>
        <p:spPr>
          <a:xfrm>
            <a:off x="-1" y="1465366"/>
            <a:ext cx="8627165" cy="5392634"/>
          </a:xfrm>
        </p:spPr>
      </p:pic>
      <p:sp>
        <p:nvSpPr>
          <p:cNvPr id="25" name="TextBox 24">
            <a:extLst>
              <a:ext uri="{FF2B5EF4-FFF2-40B4-BE49-F238E27FC236}">
                <a16:creationId xmlns:a16="http://schemas.microsoft.com/office/drawing/2014/main" id="{ED5A217B-ACE4-0C4A-84AC-ED9A6C4FD339}"/>
              </a:ext>
            </a:extLst>
          </p:cNvPr>
          <p:cNvSpPr txBox="1"/>
          <p:nvPr/>
        </p:nvSpPr>
        <p:spPr>
          <a:xfrm>
            <a:off x="8627164" y="1577009"/>
            <a:ext cx="3564835" cy="3970318"/>
          </a:xfrm>
          <a:prstGeom prst="rect">
            <a:avLst/>
          </a:prstGeom>
          <a:noFill/>
        </p:spPr>
        <p:txBody>
          <a:bodyPr wrap="square" rtlCol="0">
            <a:spAutoFit/>
          </a:bodyPr>
          <a:lstStyle/>
          <a:p>
            <a:pPr marL="285750" indent="-285750">
              <a:buFont typeface="Arial" panose="020B0604020202020204" pitchFamily="34" charset="0"/>
              <a:buChar char="•"/>
            </a:pPr>
            <a:r>
              <a:rPr lang="en-US" dirty="0"/>
              <a:t>The visualization on the left show the top 10 countries by total sales in movies.</a:t>
            </a:r>
          </a:p>
          <a:p>
            <a:endParaRPr lang="en-US" dirty="0"/>
          </a:p>
          <a:p>
            <a:pPr marL="285750" indent="-285750">
              <a:buFont typeface="Arial" panose="020B0604020202020204" pitchFamily="34" charset="0"/>
              <a:buChar char="•"/>
            </a:pPr>
            <a:r>
              <a:rPr lang="en-US" dirty="0"/>
              <a:t>The visualization on the right show the same countries where customers are mostly based in.</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There is a connection between the number of customers and total revenue per country considering both visualizations have the same listings in the same order.</a:t>
            </a:r>
          </a:p>
        </p:txBody>
      </p:sp>
      <p:sp>
        <p:nvSpPr>
          <p:cNvPr id="27" name="Title 1">
            <a:extLst>
              <a:ext uri="{FF2B5EF4-FFF2-40B4-BE49-F238E27FC236}">
                <a16:creationId xmlns:a16="http://schemas.microsoft.com/office/drawing/2014/main" id="{29FBD577-D5E3-ED48-85F7-DE3EC389DC38}"/>
              </a:ext>
            </a:extLst>
          </p:cNvPr>
          <p:cNvSpPr>
            <a:spLocks noGrp="1"/>
          </p:cNvSpPr>
          <p:nvPr>
            <p:ph type="title"/>
          </p:nvPr>
        </p:nvSpPr>
        <p:spPr>
          <a:xfrm>
            <a:off x="0" y="2224"/>
            <a:ext cx="12192000" cy="1463142"/>
          </a:xfrm>
        </p:spPr>
        <p:txBody>
          <a:bodyPr>
            <a:normAutofit/>
          </a:bodyPr>
          <a:lstStyle/>
          <a:p>
            <a:r>
              <a:rPr lang="en-US" sz="2400" dirty="0"/>
              <a:t>Which countries are </a:t>
            </a:r>
            <a:r>
              <a:rPr lang="en-US" sz="2400" dirty="0" err="1"/>
              <a:t>rockbuster</a:t>
            </a:r>
            <a:r>
              <a:rPr lang="en-US" sz="2400" dirty="0"/>
              <a:t> customers based in?</a:t>
            </a:r>
          </a:p>
        </p:txBody>
      </p:sp>
    </p:spTree>
    <p:extLst>
      <p:ext uri="{BB962C8B-B14F-4D97-AF65-F5344CB8AC3E}">
        <p14:creationId xmlns:p14="http://schemas.microsoft.com/office/powerpoint/2010/main" val="7629703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0D0BC-E5C1-0449-BBAA-8C235A0E2ADF}"/>
              </a:ext>
            </a:extLst>
          </p:cNvPr>
          <p:cNvSpPr>
            <a:spLocks noGrp="1"/>
          </p:cNvSpPr>
          <p:nvPr>
            <p:ph type="title"/>
          </p:nvPr>
        </p:nvSpPr>
        <p:spPr>
          <a:xfrm>
            <a:off x="-1" y="0"/>
            <a:ext cx="12192001" cy="1166191"/>
          </a:xfrm>
        </p:spPr>
        <p:txBody>
          <a:bodyPr>
            <a:normAutofit/>
          </a:bodyPr>
          <a:lstStyle/>
          <a:p>
            <a:r>
              <a:rPr lang="en-US" sz="2400" dirty="0"/>
              <a:t>Let’s Reward These Most Loyal Customers</a:t>
            </a:r>
          </a:p>
        </p:txBody>
      </p:sp>
      <p:pic>
        <p:nvPicPr>
          <p:cNvPr id="11" name="Picture 10" descr="Chart, bar chart&#10;&#10;Description automatically generated">
            <a:extLst>
              <a:ext uri="{FF2B5EF4-FFF2-40B4-BE49-F238E27FC236}">
                <a16:creationId xmlns:a16="http://schemas.microsoft.com/office/drawing/2014/main" id="{7BB30914-E3A7-8A41-9C5A-40B9F2D05BC0}"/>
              </a:ext>
            </a:extLst>
          </p:cNvPr>
          <p:cNvPicPr>
            <a:picLocks noChangeAspect="1"/>
          </p:cNvPicPr>
          <p:nvPr/>
        </p:nvPicPr>
        <p:blipFill>
          <a:blip r:embed="rId2"/>
          <a:stretch>
            <a:fillRect/>
          </a:stretch>
        </p:blipFill>
        <p:spPr>
          <a:xfrm>
            <a:off x="-1" y="1166191"/>
            <a:ext cx="7116417" cy="5744515"/>
          </a:xfrm>
          <a:prstGeom prst="rect">
            <a:avLst/>
          </a:prstGeom>
        </p:spPr>
      </p:pic>
      <p:sp>
        <p:nvSpPr>
          <p:cNvPr id="12" name="TextBox 11">
            <a:extLst>
              <a:ext uri="{FF2B5EF4-FFF2-40B4-BE49-F238E27FC236}">
                <a16:creationId xmlns:a16="http://schemas.microsoft.com/office/drawing/2014/main" id="{AC7776D9-3965-5C41-B454-3D6D6015FFF8}"/>
              </a:ext>
            </a:extLst>
          </p:cNvPr>
          <p:cNvSpPr txBox="1"/>
          <p:nvPr/>
        </p:nvSpPr>
        <p:spPr>
          <a:xfrm>
            <a:off x="7116415" y="2757276"/>
            <a:ext cx="5075583" cy="1754326"/>
          </a:xfrm>
          <a:prstGeom prst="rect">
            <a:avLst/>
          </a:prstGeom>
          <a:noFill/>
        </p:spPr>
        <p:txBody>
          <a:bodyPr wrap="square" rtlCol="0">
            <a:spAutoFit/>
          </a:bodyPr>
          <a:lstStyle/>
          <a:p>
            <a:pPr marL="285750" indent="-285750">
              <a:buFont typeface="Arial" panose="020B0604020202020204" pitchFamily="34" charset="0"/>
              <a:buChar char="•"/>
            </a:pPr>
            <a:r>
              <a:rPr lang="en-US" dirty="0"/>
              <a:t>These 5 customers of the top 10 countries have spent the most money on rented films from </a:t>
            </a:r>
            <a:r>
              <a:rPr lang="en-US" dirty="0" err="1"/>
              <a:t>Rockbuster</a:t>
            </a:r>
            <a:r>
              <a:rPr lang="en-US" dirty="0"/>
              <a: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total amount paid by these 5 customers average to approximately $180 a person.</a:t>
            </a:r>
          </a:p>
        </p:txBody>
      </p:sp>
      <p:pic>
        <p:nvPicPr>
          <p:cNvPr id="13" name="Picture 12" descr="Table&#10;&#10;Description automatically generated">
            <a:extLst>
              <a:ext uri="{FF2B5EF4-FFF2-40B4-BE49-F238E27FC236}">
                <a16:creationId xmlns:a16="http://schemas.microsoft.com/office/drawing/2014/main" id="{1881E1A9-5D02-1B45-B7E7-69F8B4E64FBE}"/>
              </a:ext>
            </a:extLst>
          </p:cNvPr>
          <p:cNvPicPr>
            <a:picLocks noChangeAspect="1"/>
          </p:cNvPicPr>
          <p:nvPr/>
        </p:nvPicPr>
        <p:blipFill>
          <a:blip r:embed="rId3"/>
          <a:stretch>
            <a:fillRect/>
          </a:stretch>
        </p:blipFill>
        <p:spPr>
          <a:xfrm>
            <a:off x="7116416" y="4725366"/>
            <a:ext cx="5075583" cy="2238046"/>
          </a:xfrm>
          <a:prstGeom prst="rect">
            <a:avLst/>
          </a:prstGeom>
        </p:spPr>
      </p:pic>
    </p:spTree>
    <p:extLst>
      <p:ext uri="{BB962C8B-B14F-4D97-AF65-F5344CB8AC3E}">
        <p14:creationId xmlns:p14="http://schemas.microsoft.com/office/powerpoint/2010/main" val="24052506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8F6AD-BF34-FA43-A06B-5AA4A2DAFAC9}"/>
              </a:ext>
            </a:extLst>
          </p:cNvPr>
          <p:cNvSpPr>
            <a:spLocks noGrp="1"/>
          </p:cNvSpPr>
          <p:nvPr>
            <p:ph type="title"/>
          </p:nvPr>
        </p:nvSpPr>
        <p:spPr>
          <a:xfrm>
            <a:off x="0" y="0"/>
            <a:ext cx="12192000" cy="1325563"/>
          </a:xfrm>
        </p:spPr>
        <p:txBody>
          <a:bodyPr>
            <a:normAutofit/>
          </a:bodyPr>
          <a:lstStyle/>
          <a:p>
            <a:r>
              <a:rPr lang="en-US" sz="2400" dirty="0"/>
              <a:t>Recommendations/Next Steps</a:t>
            </a:r>
          </a:p>
        </p:txBody>
      </p:sp>
      <p:sp>
        <p:nvSpPr>
          <p:cNvPr id="3" name="Content Placeholder 2">
            <a:extLst>
              <a:ext uri="{FF2B5EF4-FFF2-40B4-BE49-F238E27FC236}">
                <a16:creationId xmlns:a16="http://schemas.microsoft.com/office/drawing/2014/main" id="{D0185B85-964E-F540-B38A-71BC2FD00E85}"/>
              </a:ext>
            </a:extLst>
          </p:cNvPr>
          <p:cNvSpPr>
            <a:spLocks noGrp="1"/>
          </p:cNvSpPr>
          <p:nvPr>
            <p:ph idx="1"/>
          </p:nvPr>
        </p:nvSpPr>
        <p:spPr>
          <a:xfrm>
            <a:off x="-1" y="1524346"/>
            <a:ext cx="11993218" cy="4015064"/>
          </a:xfrm>
        </p:spPr>
        <p:txBody>
          <a:bodyPr>
            <a:noAutofit/>
          </a:bodyPr>
          <a:lstStyle/>
          <a:p>
            <a:r>
              <a:rPr lang="en-US" dirty="0"/>
              <a:t>Start expanding company online headquarters in India, China, United States, Japan, Mexico, Brazil, Russian Federation, Philippines, Turkey and Indonesia where they also have the most Rockbuster customers.</a:t>
            </a:r>
          </a:p>
          <a:p>
            <a:endParaRPr lang="en-US" dirty="0"/>
          </a:p>
          <a:p>
            <a:r>
              <a:rPr lang="en-US" dirty="0"/>
              <a:t>Reward the following customers for their loyalty: Marion Snyder,  Ana Bradley, Marcia Dean, Mike Way, and Karl Seal. Suggested rewards can include a 20% discount off their next 10 rental movies or a free Rockbuster Stealth LLC $15 gift card. Reach out encouraging these people to refer their friends and family to rent movies online from Rockbuster.</a:t>
            </a:r>
          </a:p>
          <a:p>
            <a:endParaRPr lang="en-US" dirty="0"/>
          </a:p>
          <a:p>
            <a:r>
              <a:rPr lang="en-US" dirty="0"/>
              <a:t>Rockbuster should stock more recent films of different genres such as Sports, Sci-Fi,  Animation, Drama, and Comedy.</a:t>
            </a:r>
          </a:p>
          <a:p>
            <a:pPr marL="0" indent="0">
              <a:buNone/>
            </a:pPr>
            <a:endParaRPr lang="en-US" dirty="0"/>
          </a:p>
          <a:p>
            <a:r>
              <a:rPr lang="en-US" dirty="0"/>
              <a:t>For countries having little to no sales in movie rentals from Rockbuster, reach out to those through surveys on where people get their entertainment from. Develop ad campaigns, including those countries who do not have any Rockbuster customers.</a:t>
            </a:r>
          </a:p>
          <a:p>
            <a:pPr marL="0" indent="0">
              <a:buNone/>
            </a:pPr>
            <a:endParaRPr lang="en-US" dirty="0"/>
          </a:p>
          <a:p>
            <a:r>
              <a:rPr lang="en-US" dirty="0"/>
              <a:t>Let people know when paying for rental movies online they can be saved for 5 days. This would give people the opportunity to view them as many times as they want to during the rental period.</a:t>
            </a:r>
          </a:p>
        </p:txBody>
      </p:sp>
    </p:spTree>
    <p:extLst>
      <p:ext uri="{BB962C8B-B14F-4D97-AF65-F5344CB8AC3E}">
        <p14:creationId xmlns:p14="http://schemas.microsoft.com/office/powerpoint/2010/main" val="16970207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3D56F1-99ED-434E-830F-E51428B5AA78}"/>
              </a:ext>
            </a:extLst>
          </p:cNvPr>
          <p:cNvSpPr>
            <a:spLocks noGrp="1"/>
          </p:cNvSpPr>
          <p:nvPr>
            <p:ph type="title"/>
          </p:nvPr>
        </p:nvSpPr>
        <p:spPr>
          <a:xfrm>
            <a:off x="0" y="0"/>
            <a:ext cx="12192000" cy="1188720"/>
          </a:xfrm>
        </p:spPr>
        <p:txBody>
          <a:bodyPr/>
          <a:lstStyle/>
          <a:p>
            <a:r>
              <a:rPr lang="en-US" dirty="0"/>
              <a:t>Any Questions?</a:t>
            </a:r>
          </a:p>
        </p:txBody>
      </p:sp>
    </p:spTree>
    <p:extLst>
      <p:ext uri="{BB962C8B-B14F-4D97-AF65-F5344CB8AC3E}">
        <p14:creationId xmlns:p14="http://schemas.microsoft.com/office/powerpoint/2010/main" val="2170406999"/>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71C241A9-A460-4AD1-916F-25308628A5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{E7C03E78-C1E3-7C4E-9372-84C71924BCC4}tf10001120</Template>
  <TotalTime>6084</TotalTime>
  <Words>550</Words>
  <Application>Microsoft Macintosh PowerPoint</Application>
  <PresentationFormat>Widescreen</PresentationFormat>
  <Paragraphs>45</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Gill Sans MT</vt:lpstr>
      <vt:lpstr>Parcel</vt:lpstr>
      <vt:lpstr>Rockbuster stealth LLC  Sales Analysis Feb. 2007 – May 2007</vt:lpstr>
      <vt:lpstr>Project Overview</vt:lpstr>
      <vt:lpstr>Average Rental duration for all videos</vt:lpstr>
      <vt:lpstr>What Genres contributed the most/least to revenue gain?</vt:lpstr>
      <vt:lpstr>Do Sales figures vary between geographic regions?</vt:lpstr>
      <vt:lpstr>Which countries are rockbuster customers based in?</vt:lpstr>
      <vt:lpstr>Let’s Reward These Most Loyal Customers</vt:lpstr>
      <vt:lpstr>Recommendations/Next Steps</vt:lpstr>
      <vt:lpstr>Any 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Matthew Abrams</dc:creator>
  <cp:lastModifiedBy>Matthew Abrams</cp:lastModifiedBy>
  <cp:revision>58</cp:revision>
  <dcterms:created xsi:type="dcterms:W3CDTF">2021-12-22T21:48:27Z</dcterms:created>
  <dcterms:modified xsi:type="dcterms:W3CDTF">2022-01-21T21:34:42Z</dcterms:modified>
</cp:coreProperties>
</file>

<file path=docProps/thumbnail.jpeg>
</file>